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0" r:id="rId2"/>
  </p:sldMasterIdLst>
  <p:notesMasterIdLst>
    <p:notesMasterId r:id="rId21"/>
  </p:notesMasterIdLst>
  <p:handoutMasterIdLst>
    <p:handoutMasterId r:id="rId22"/>
  </p:handoutMasterIdLst>
  <p:sldIdLst>
    <p:sldId id="298" r:id="rId3"/>
    <p:sldId id="334" r:id="rId4"/>
    <p:sldId id="333" r:id="rId5"/>
    <p:sldId id="305" r:id="rId6"/>
    <p:sldId id="329" r:id="rId7"/>
    <p:sldId id="330" r:id="rId8"/>
    <p:sldId id="310" r:id="rId9"/>
    <p:sldId id="312" r:id="rId10"/>
    <p:sldId id="331" r:id="rId11"/>
    <p:sldId id="311" r:id="rId12"/>
    <p:sldId id="317" r:id="rId13"/>
    <p:sldId id="313" r:id="rId14"/>
    <p:sldId id="318" r:id="rId15"/>
    <p:sldId id="314" r:id="rId16"/>
    <p:sldId id="332" r:id="rId17"/>
    <p:sldId id="326" r:id="rId18"/>
    <p:sldId id="320" r:id="rId19"/>
    <p:sldId id="303" r:id="rId20"/>
  </p:sldIdLst>
  <p:sldSz cx="9144000" cy="6858000" type="screen4x3"/>
  <p:notesSz cx="7315200" cy="9601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2302">
          <p15:clr>
            <a:srgbClr val="A4A3A4"/>
          </p15:clr>
        </p15:guide>
        <p15:guide id="2" pos="29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9641"/>
    <a:srgbClr val="404040"/>
    <a:srgbClr val="32787A"/>
    <a:srgbClr val="EDEDED"/>
    <a:srgbClr val="4C9AF8"/>
    <a:srgbClr val="174C8D"/>
    <a:srgbClr val="6E5E98"/>
    <a:srgbClr val="DC72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>
      <p:cViewPr>
        <p:scale>
          <a:sx n="120" d="100"/>
          <a:sy n="120" d="100"/>
        </p:scale>
        <p:origin x="1944" y="264"/>
      </p:cViewPr>
      <p:guideLst>
        <p:guide orient="horz" pos="2302"/>
        <p:guide pos="29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3246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Fiscal Year 2014-15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4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6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lumMod val="60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4">
                      <a:lumMod val="60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6">
                      <a:lumMod val="60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6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lumOff val="20000"/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lumMod val="80000"/>
                      <a:lumOff val="20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7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lumOff val="20000"/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4">
                      <a:lumMod val="80000"/>
                      <a:lumOff val="20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0.00685683386798872"/>
                  <c:y val="-0.012335796486977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0.106355108389229"/>
                  <c:y val="0.090698601266335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0.0717011762418587"/>
                  <c:y val="0.030429073288915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Health</c:v>
                </c:pt>
                <c:pt idx="1">
                  <c:v>Youth</c:v>
                </c:pt>
                <c:pt idx="2">
                  <c:v>Transportation</c:v>
                </c:pt>
                <c:pt idx="3">
                  <c:v>Technology</c:v>
                </c:pt>
                <c:pt idx="4">
                  <c:v>Parks</c:v>
                </c:pt>
                <c:pt idx="5">
                  <c:v>Capital Improvements</c:v>
                </c:pt>
                <c:pt idx="6">
                  <c:v>Homeless/Housing</c:v>
                </c:pt>
                <c:pt idx="7">
                  <c:v>Other</c:v>
                </c:pt>
              </c:strCache>
            </c:strRef>
          </c:cat>
          <c:val>
            <c:numRef>
              <c:f>Sheet1!$B$2:$B$9</c:f>
              <c:numCache>
                <c:formatCode>_-* #,##0_-;\-* #,##0_-;_-* "-"??_-;_-@_-</c:formatCode>
                <c:ptCount val="8"/>
                <c:pt idx="0">
                  <c:v>1.3588188E7</c:v>
                </c:pt>
                <c:pt idx="1">
                  <c:v>5.114073E6</c:v>
                </c:pt>
                <c:pt idx="2">
                  <c:v>5.030338E6</c:v>
                </c:pt>
                <c:pt idx="3">
                  <c:v>4.696824E6</c:v>
                </c:pt>
                <c:pt idx="4">
                  <c:v>2.92461E6</c:v>
                </c:pt>
                <c:pt idx="5">
                  <c:v>1.921772E6</c:v>
                </c:pt>
                <c:pt idx="6">
                  <c:v>1.656064E6</c:v>
                </c:pt>
                <c:pt idx="7">
                  <c:v>1.464335E6</c:v>
                </c:pt>
              </c:numCache>
            </c:numRef>
          </c:val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6650" tIns="48326" rIns="96650" bIns="48326" rtlCol="0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6650" tIns="48326" rIns="96650" bIns="48326" rtlCol="0"/>
          <a:lstStyle>
            <a:lvl1pPr algn="r">
              <a:defRPr sz="1200" smtClean="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B8304C52-6CD5-4865-B5FC-A98580C9A5F7}" type="datetimeFigureOut">
              <a:rPr lang="en-US"/>
              <a:pPr>
                <a:defRPr/>
              </a:pPr>
              <a:t>2/23/16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6650" tIns="48326" rIns="96650" bIns="48326" rtlCol="0" anchor="b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6650" tIns="48326" rIns="96650" bIns="48326" rtlCol="0" anchor="b"/>
          <a:lstStyle>
            <a:lvl1pPr algn="r">
              <a:defRPr sz="1200" smtClean="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965B8A9A-AD32-45C7-8230-D735B00796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4192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6650" tIns="48326" rIns="96650" bIns="4832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6650" tIns="48326" rIns="96650" bIns="4832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35020D2-6736-42E0-A4E8-9D431E73F459}" type="datetime1">
              <a:rPr lang="en-US"/>
              <a:pPr>
                <a:defRPr/>
              </a:pPr>
              <a:t>2/23/16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0" tIns="48326" rIns="96650" bIns="4832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3" y="4561226"/>
            <a:ext cx="5850835" cy="4320213"/>
          </a:xfrm>
          <a:prstGeom prst="rect">
            <a:avLst/>
          </a:prstGeom>
        </p:spPr>
        <p:txBody>
          <a:bodyPr vert="horz" lIns="96650" tIns="48326" rIns="96650" bIns="48326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6650" tIns="48326" rIns="96650" bIns="4832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6650" tIns="48326" rIns="96650" bIns="4832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E050DBD-8FFA-4391-B887-59C1F73B04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4479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9D4D97-D67E-4E70-BB6F-F16C811C3D17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14193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EE5956-0CD2-4D06-8586-A7C70876E3EA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1513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6F4C6F-4205-4B02-9820-F148FE93F36A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6651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9D4D97-D67E-4E70-BB6F-F16C811C3D17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7703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3316" name="Slide Number Placeholder 3"/>
          <p:cNvSpPr txBox="1">
            <a:spLocks noGrp="1"/>
          </p:cNvSpPr>
          <p:nvPr/>
        </p:nvSpPr>
        <p:spPr bwMode="auto">
          <a:xfrm>
            <a:off x="4142962" y="9119173"/>
            <a:ext cx="3170583" cy="4803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50" tIns="48326" rIns="96650" bIns="48326" anchor="b"/>
          <a:lstStyle/>
          <a:p>
            <a:pPr algn="r">
              <a:defRPr/>
            </a:pPr>
            <a:fld id="{2CF80606-8EA0-4F9F-B89A-78D1B1208389}" type="slidenum">
              <a:rPr lang="en-US" sz="1200">
                <a:latin typeface="+mn-lt"/>
                <a:ea typeface="ＭＳ Ｐゴシック" charset="-128"/>
                <a:cs typeface="ＭＳ Ｐゴシック" charset="-128"/>
              </a:rPr>
              <a:pPr algn="r">
                <a:defRPr/>
              </a:pPr>
              <a:t>16</a:t>
            </a:fld>
            <a:endParaRPr lang="en-US" sz="1200"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0490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9D4D97-D67E-4E70-BB6F-F16C811C3D17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0772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9D4D97-D67E-4E70-BB6F-F16C811C3D17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9641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A581AF-6BA9-439A-9864-9537BB3989C2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2520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BC9280-0983-4BC0-A3F4-7414B4FE79F0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1021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BC9280-0983-4BC0-A3F4-7414B4FE79F0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5203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BF8196-F470-48C9-8C86-E7893D7FBF1A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4897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CAED40-3298-40CE-A1F9-9F6D657A1E72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8703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E1BDDB-0D71-4649-9A06-C2388F26E271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8722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798601D-AECB-4B46-869D-6103ECBACB16}" type="datetime1">
              <a:rPr lang="en-US"/>
              <a:pPr>
                <a:defRPr/>
              </a:pPr>
              <a:t>2/23/16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54EEC09-3461-4925-A86C-29F0342D39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 b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CD8B696-2D5B-4B4F-A2F7-BA2DD0E5F134}" type="datetime1">
              <a:rPr lang="en-US"/>
              <a:pPr>
                <a:defRPr/>
              </a:pPr>
              <a:t>2/23/16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2FF2617-9051-43AB-8FDC-E58CB1DBD6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 b="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404040"/>
                </a:solidFill>
              </a:defRPr>
            </a:lvl1pPr>
            <a:lvl2pPr>
              <a:defRPr sz="24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404040"/>
                </a:solidFill>
              </a:defRPr>
            </a:lvl1pPr>
            <a:lvl2pPr>
              <a:defRPr sz="24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9E15DE3-5CFE-4CAB-A2EC-565A3C52AD4C}" type="datetime1">
              <a:rPr lang="en-US"/>
              <a:pPr>
                <a:defRPr/>
              </a:pPr>
              <a:t>2/23/16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5B82232-B687-4EB9-996A-F7C2AA0C2B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842001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044531E-C0E5-4815-9446-80ADDB847ED7}" type="datetime1">
              <a:rPr lang="en-US"/>
              <a:pPr>
                <a:defRPr/>
              </a:pPr>
              <a:t>2/23/16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D9D640-A069-466A-BA22-F73B60460E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FA2CD39-D97F-40F1-8D34-0B11097CE66C}" type="datetime1">
              <a:rPr lang="en-US"/>
              <a:pPr>
                <a:defRPr/>
              </a:pPr>
              <a:t>2/23/16</a:t>
            </a:fld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2A8132D-BA92-4055-BAD9-D877483EF5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5994400"/>
            <a:ext cx="9144000" cy="863600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29" name="Picture 9" descr="SMC_Horiz_Lockup_Reverse.png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4046538" y="6113463"/>
            <a:ext cx="49879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</p:sldLayoutIdLst>
  <p:transition spd="slow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404040"/>
          </a:solidFill>
          <a:latin typeface="+mj-lt"/>
          <a:ea typeface="ＭＳ Ｐゴシック" charset="-128"/>
          <a:cs typeface="Calibri (Headings)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Arial" charset="0"/>
          <a:ea typeface="ＭＳ Ｐゴシック" charset="-128"/>
          <a:cs typeface="Calibri (Headings)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Arial" charset="0"/>
          <a:ea typeface="ＭＳ Ｐゴシック" charset="-128"/>
          <a:cs typeface="Calibri (Headings)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Arial" charset="0"/>
          <a:ea typeface="ＭＳ Ｐゴシック" charset="-128"/>
          <a:cs typeface="Calibri (Headings)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Arial" charset="0"/>
          <a:ea typeface="ＭＳ Ｐゴシック" charset="-128"/>
          <a:cs typeface="Calibri (Headings)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Arial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Arial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Arial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404040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404040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404040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404040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404040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917214F-1D62-46AB-8C9B-F8707ADD6CBD}" type="datetime1">
              <a:rPr lang="en-US"/>
              <a:pPr>
                <a:defRPr/>
              </a:pPr>
              <a:t>2/23/16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58FD829-F708-455E-AB04-80CCD9B8F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erformance.smcgov.org/measure-a" TargetMode="External"/><Relationship Id="rId4" Type="http://schemas.openxmlformats.org/officeDocument/2006/relationships/image" Target="../media/image11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557463"/>
            <a:ext cx="9144000" cy="1028700"/>
          </a:xfrm>
          <a:prstGeom prst="rect">
            <a:avLst/>
          </a:prstGeom>
          <a:solidFill>
            <a:srgbClr val="174C8D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1266" name="Picture 5" descr="SMC_Horiz_Lockup_Reverse_ColorSeal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2616200"/>
            <a:ext cx="7024687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472720" y="4156425"/>
            <a:ext cx="62223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Fiscal Year 2014-15 Annual Report</a:t>
            </a:r>
          </a:p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Measure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A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Oversight Committee </a:t>
            </a:r>
          </a:p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February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23, 2016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35"/>
          <p:cNvSpPr>
            <a:spLocks noGrp="1"/>
          </p:cNvSpPr>
          <p:nvPr>
            <p:ph type="title"/>
          </p:nvPr>
        </p:nvSpPr>
        <p:spPr>
          <a:xfrm>
            <a:off x="435934" y="49416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mtClean="0">
                <a:latin typeface="Arial" charset="0"/>
                <a:ea typeface="ＭＳ Ｐゴシック"/>
                <a:cs typeface="Arial" charset="0"/>
              </a:rPr>
              <a:t>Homelessness/Housing</a:t>
            </a:r>
            <a:endParaRPr lang="en-US" dirty="0" smtClean="0">
              <a:latin typeface="Arial" charset="0"/>
              <a:ea typeface="ＭＳ Ｐゴシック"/>
              <a:cs typeface="Arial" charset="0"/>
            </a:endParaRPr>
          </a:p>
        </p:txBody>
      </p:sp>
      <p:sp>
        <p:nvSpPr>
          <p:cNvPr id="29698" name="Content Placeholder 37"/>
          <p:cNvSpPr>
            <a:spLocks noGrp="1"/>
          </p:cNvSpPr>
          <p:nvPr>
            <p:ph sz="half" idx="2"/>
          </p:nvPr>
        </p:nvSpPr>
        <p:spPr>
          <a:xfrm>
            <a:off x="2902688" y="1192416"/>
            <a:ext cx="6166884" cy="4846323"/>
          </a:xfrm>
        </p:spPr>
        <p:txBody>
          <a:bodyPr/>
          <a:lstStyle/>
          <a:p>
            <a:pPr eaLnBrk="1" hangingPunct="1"/>
            <a:r>
              <a:rPr lang="en-US" sz="2400" dirty="0" smtClean="0">
                <a:ea typeface="ＭＳ Ｐゴシック"/>
                <a:cs typeface="ＭＳ Ｐゴシック"/>
              </a:rPr>
              <a:t>Emergency housing assistance for 382 households with 66% remaining housed</a:t>
            </a:r>
          </a:p>
          <a:p>
            <a:pPr eaLnBrk="1" hangingPunct="1"/>
            <a:endParaRPr lang="en-US" sz="1000" dirty="0" smtClean="0">
              <a:ea typeface="ＭＳ Ｐゴシック"/>
              <a:cs typeface="ＭＳ Ｐゴシック"/>
            </a:endParaRPr>
          </a:p>
          <a:p>
            <a:pPr eaLnBrk="1" hangingPunct="1"/>
            <a:r>
              <a:rPr lang="en-US" sz="2400" dirty="0" smtClean="0">
                <a:ea typeface="ＭＳ Ｐゴシック"/>
                <a:cs typeface="ＭＳ Ｐゴシック"/>
              </a:rPr>
              <a:t>762 families housed through Motel Voucher Program with 67% exiting to transitional housing</a:t>
            </a:r>
          </a:p>
          <a:p>
            <a:pPr eaLnBrk="1" hangingPunct="1"/>
            <a:endParaRPr lang="en-US" sz="1000" dirty="0" smtClean="0">
              <a:ea typeface="ＭＳ Ｐゴシック"/>
              <a:cs typeface="ＭＳ Ｐゴシック"/>
            </a:endParaRPr>
          </a:p>
          <a:p>
            <a:pPr eaLnBrk="1" hangingPunct="1"/>
            <a:r>
              <a:rPr lang="en-US" sz="2400" dirty="0" smtClean="0">
                <a:ea typeface="ＭＳ Ｐゴシック"/>
                <a:cs typeface="ＭＳ Ｐゴシック"/>
              </a:rPr>
              <a:t>Homeless Outreach Teams engaged 156 individuals with 24 or 15.4% transitioning to permanent housing</a:t>
            </a:r>
          </a:p>
          <a:p>
            <a:pPr eaLnBrk="1" hangingPunct="1"/>
            <a:endParaRPr lang="en-US" sz="1000" dirty="0" smtClean="0">
              <a:ea typeface="ＭＳ Ｐゴシック"/>
              <a:cs typeface="ＭＳ Ｐゴシック"/>
            </a:endParaRPr>
          </a:p>
          <a:p>
            <a:pPr eaLnBrk="1" hangingPunct="1"/>
            <a:r>
              <a:rPr lang="en-US" sz="2400" dirty="0" smtClean="0">
                <a:ea typeface="ＭＳ Ｐゴシック"/>
                <a:cs typeface="ＭＳ Ｐゴシック"/>
              </a:rPr>
              <a:t>40 shelter </a:t>
            </a:r>
            <a:r>
              <a:rPr lang="en-US" sz="2400" smtClean="0">
                <a:ea typeface="ＭＳ Ｐゴシック"/>
                <a:cs typeface="ＭＳ Ｐゴシック"/>
              </a:rPr>
              <a:t>beds operating year-round </a:t>
            </a:r>
            <a:r>
              <a:rPr lang="en-US" sz="2400" dirty="0" smtClean="0">
                <a:ea typeface="ＭＳ Ｐゴシック"/>
                <a:cs typeface="ＭＳ Ｐゴシック"/>
              </a:rPr>
              <a:t>in East Palo Alto</a:t>
            </a:r>
          </a:p>
          <a:p>
            <a:pPr eaLnBrk="1" hangingPunct="1"/>
            <a:endParaRPr lang="en-US" dirty="0" smtClean="0">
              <a:ea typeface="ＭＳ Ｐゴシック"/>
              <a:cs typeface="ＭＳ Ｐゴシック"/>
            </a:endParaRPr>
          </a:p>
        </p:txBody>
      </p:sp>
      <p:pic>
        <p:nvPicPr>
          <p:cNvPr id="29699" name="Picture 2" descr="L:\CMO\Performance Measurement Dashboards and Reports\Shared Vision\Photos\from housing 11-17\Coastside_08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144" y="1279046"/>
            <a:ext cx="2612544" cy="421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>
                <a:latin typeface="Arial" charset="0"/>
                <a:ea typeface="ＭＳ Ｐゴシック"/>
                <a:cs typeface="Arial" charset="0"/>
              </a:rPr>
              <a:t>Parks</a:t>
            </a:r>
          </a:p>
        </p:txBody>
      </p:sp>
      <p:sp>
        <p:nvSpPr>
          <p:cNvPr id="39938" name="Content Placeholder 36"/>
          <p:cNvSpPr>
            <a:spLocks noGrp="1"/>
          </p:cNvSpPr>
          <p:nvPr>
            <p:ph sz="half" idx="1"/>
          </p:nvPr>
        </p:nvSpPr>
        <p:spPr>
          <a:xfrm>
            <a:off x="255181" y="1265274"/>
            <a:ext cx="4667693" cy="4860889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/>
                <a:cs typeface="ＭＳ Ｐゴシック"/>
              </a:rPr>
              <a:t>Completed 34 projects on time and on-budget</a:t>
            </a:r>
          </a:p>
          <a:p>
            <a:pPr eaLnBrk="1" hangingPunct="1"/>
            <a:r>
              <a:rPr lang="en-US" dirty="0" smtClean="0">
                <a:ea typeface="ＭＳ Ｐゴシック"/>
                <a:cs typeface="ＭＳ Ｐゴシック"/>
              </a:rPr>
              <a:t>7 Parks positions funded</a:t>
            </a:r>
          </a:p>
          <a:p>
            <a:pPr eaLnBrk="1" hangingPunct="1"/>
            <a:r>
              <a:rPr lang="en-US" dirty="0" smtClean="0">
                <a:ea typeface="ＭＳ Ｐゴシック"/>
                <a:cs typeface="ＭＳ Ｐゴシック"/>
              </a:rPr>
              <a:t>Maintenance equipment purchased</a:t>
            </a:r>
          </a:p>
          <a:p>
            <a:pPr eaLnBrk="1" hangingPunct="1"/>
            <a:r>
              <a:rPr lang="en-US" dirty="0" smtClean="0">
                <a:ea typeface="ＭＳ Ｐゴシック"/>
                <a:cs typeface="ＭＳ Ｐゴシック"/>
              </a:rPr>
              <a:t>Two automated pay stations installed at Coyote Point Recreation Area</a:t>
            </a:r>
          </a:p>
        </p:txBody>
      </p:sp>
      <p:pic>
        <p:nvPicPr>
          <p:cNvPr id="39939" name="Picture 2" descr="L:\CMO\Performance Measurement Dashboards and Reports\Shared Vision\Photos\Environment\Environmental focu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393600" y="1586689"/>
            <a:ext cx="2293200" cy="1529702"/>
          </a:xfrm>
        </p:spPr>
      </p:pic>
      <p:pic>
        <p:nvPicPr>
          <p:cNvPr id="5" name="Picture 2" descr="C:\Users\dlee\Desktop\2555970-018_Vw_twd_ocean__rimlight_on_ridges__3829_08092818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7934" y="3031587"/>
            <a:ext cx="2376075" cy="1586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>
                <a:latin typeface="Arial" charset="0"/>
                <a:ea typeface="ＭＳ Ｐゴシック"/>
                <a:cs typeface="Arial" charset="0"/>
              </a:rPr>
              <a:t>Transportation – </a:t>
            </a:r>
            <a:r>
              <a:rPr lang="en-US" dirty="0" err="1" smtClean="0">
                <a:latin typeface="Arial" charset="0"/>
                <a:ea typeface="ＭＳ Ｐゴシック"/>
                <a:cs typeface="Arial" charset="0"/>
              </a:rPr>
              <a:t>Paratransit</a:t>
            </a:r>
            <a:r>
              <a:rPr lang="en-US" dirty="0" smtClean="0">
                <a:latin typeface="Arial" charset="0"/>
                <a:ea typeface="ＭＳ Ｐゴシック"/>
                <a:cs typeface="Arial" charset="0"/>
              </a:rPr>
              <a:t> Services</a:t>
            </a:r>
          </a:p>
        </p:txBody>
      </p:sp>
      <p:sp>
        <p:nvSpPr>
          <p:cNvPr id="33794" name="Content Placeholder 37"/>
          <p:cNvSpPr>
            <a:spLocks noGrp="1"/>
          </p:cNvSpPr>
          <p:nvPr>
            <p:ph sz="half" idx="2"/>
          </p:nvPr>
        </p:nvSpPr>
        <p:spPr>
          <a:xfrm>
            <a:off x="744279" y="1417638"/>
            <a:ext cx="8053646" cy="331385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/>
                <a:cs typeface="ＭＳ Ｐゴシック"/>
              </a:rPr>
              <a:t>Zero trip denials for </a:t>
            </a:r>
            <a:r>
              <a:rPr lang="en-US" dirty="0" err="1" smtClean="0">
                <a:ea typeface="ＭＳ Ｐゴシック"/>
                <a:cs typeface="ＭＳ Ｐゴシック"/>
              </a:rPr>
              <a:t>Redi</a:t>
            </a:r>
            <a:r>
              <a:rPr lang="en-US" dirty="0" smtClean="0">
                <a:ea typeface="ＭＳ Ｐゴシック"/>
                <a:cs typeface="ＭＳ Ｐゴシック"/>
              </a:rPr>
              <a:t>-Wheels service</a:t>
            </a:r>
          </a:p>
          <a:p>
            <a:pPr eaLnBrk="1" hangingPunct="1"/>
            <a:endParaRPr lang="en-US" sz="1200" dirty="0" smtClean="0">
              <a:ea typeface="ＭＳ Ｐゴシック"/>
              <a:cs typeface="ＭＳ Ｐゴシック"/>
            </a:endParaRPr>
          </a:p>
          <a:p>
            <a:pPr eaLnBrk="1" hangingPunct="1"/>
            <a:r>
              <a:rPr lang="en-US" dirty="0" smtClean="0">
                <a:ea typeface="ＭＳ Ｐゴシック"/>
                <a:cs typeface="ＭＳ Ｐゴシック"/>
              </a:rPr>
              <a:t>90% on-time performance</a:t>
            </a:r>
          </a:p>
          <a:p>
            <a:pPr marL="0" indent="0" eaLnBrk="1" hangingPunct="1">
              <a:buNone/>
            </a:pPr>
            <a:endParaRPr lang="en-US" sz="1200" dirty="0" smtClean="0">
              <a:ea typeface="ＭＳ Ｐゴシック"/>
              <a:cs typeface="ＭＳ Ｐゴシック"/>
            </a:endParaRPr>
          </a:p>
          <a:p>
            <a:pPr eaLnBrk="1" hangingPunct="1"/>
            <a:r>
              <a:rPr lang="en-US" dirty="0" smtClean="0">
                <a:ea typeface="ＭＳ Ｐゴシック"/>
                <a:cs typeface="ＭＳ Ｐゴシック"/>
              </a:rPr>
              <a:t>291,802 annual </a:t>
            </a:r>
            <a:r>
              <a:rPr lang="en-US" dirty="0" err="1" smtClean="0">
                <a:ea typeface="ＭＳ Ｐゴシック"/>
                <a:cs typeface="ＭＳ Ｐゴシック"/>
              </a:rPr>
              <a:t>Redi</a:t>
            </a:r>
            <a:r>
              <a:rPr lang="en-US" dirty="0" smtClean="0">
                <a:ea typeface="ＭＳ Ｐゴシック"/>
                <a:cs typeface="ＭＳ Ｐゴシック"/>
              </a:rPr>
              <a:t>-Wheels ridership, up 5.4% from last year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>
                <a:latin typeface="Arial" charset="0"/>
                <a:ea typeface="ＭＳ Ｐゴシック"/>
                <a:cs typeface="Arial" charset="0"/>
              </a:rPr>
              <a:t>Technology Infrastructure</a:t>
            </a:r>
          </a:p>
        </p:txBody>
      </p:sp>
      <p:sp>
        <p:nvSpPr>
          <p:cNvPr id="41986" name="Content Placeholder 37"/>
          <p:cNvSpPr>
            <a:spLocks noGrp="1"/>
          </p:cNvSpPr>
          <p:nvPr>
            <p:ph sz="half" idx="2"/>
          </p:nvPr>
        </p:nvSpPr>
        <p:spPr>
          <a:xfrm>
            <a:off x="4648200" y="1807535"/>
            <a:ext cx="4038600" cy="4318628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/>
                <a:cs typeface="ＭＳ Ｐゴシック"/>
              </a:rPr>
              <a:t>11 </a:t>
            </a:r>
            <a:r>
              <a:rPr lang="en-US" dirty="0" err="1" smtClean="0">
                <a:ea typeface="ＭＳ Ｐゴシック"/>
                <a:cs typeface="ＭＳ Ｐゴシック"/>
              </a:rPr>
              <a:t>WiFi</a:t>
            </a:r>
            <a:r>
              <a:rPr lang="en-US" dirty="0" smtClean="0">
                <a:ea typeface="ＭＳ Ｐゴシック"/>
                <a:cs typeface="ＭＳ Ｐゴシック"/>
              </a:rPr>
              <a:t> sites completed</a:t>
            </a:r>
          </a:p>
          <a:p>
            <a:pPr eaLnBrk="1" hangingPunct="1"/>
            <a:r>
              <a:rPr lang="en-US" dirty="0" smtClean="0">
                <a:ea typeface="ＭＳ Ｐゴシック"/>
                <a:cs typeface="ＭＳ Ｐゴシック"/>
              </a:rPr>
              <a:t>429 network ports upgraded for faster speed</a:t>
            </a:r>
          </a:p>
          <a:p>
            <a:pPr eaLnBrk="1" hangingPunct="1"/>
            <a:r>
              <a:rPr lang="en-US" dirty="0" smtClean="0">
                <a:ea typeface="ＭＳ Ｐゴシック"/>
                <a:cs typeface="ＭＳ Ｐゴシック"/>
              </a:rPr>
              <a:t>Open Data Platform accessed 3,772,160 times</a:t>
            </a:r>
          </a:p>
        </p:txBody>
      </p:sp>
      <p:pic>
        <p:nvPicPr>
          <p:cNvPr id="41987" name="Picture 2" descr="L:\CMO\Performance Measurement Dashboards and Reports\Shared Vision\Photos\Collaborative\County Open Dat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01638" y="1962150"/>
            <a:ext cx="4038600" cy="2624138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3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5456"/>
          </a:xfrm>
        </p:spPr>
        <p:txBody>
          <a:bodyPr/>
          <a:lstStyle/>
          <a:p>
            <a:pPr algn="ctr" eaLnBrk="1" hangingPunct="1"/>
            <a:r>
              <a:rPr lang="en-US" dirty="0" smtClean="0">
                <a:latin typeface="Arial" charset="0"/>
                <a:ea typeface="ＭＳ Ｐゴシック"/>
                <a:cs typeface="Arial" charset="0"/>
              </a:rPr>
              <a:t>Capital Improvements in progress</a:t>
            </a:r>
          </a:p>
        </p:txBody>
      </p:sp>
      <p:sp>
        <p:nvSpPr>
          <p:cNvPr id="35842" name="Content Placeholder 36"/>
          <p:cNvSpPr>
            <a:spLocks noGrp="1"/>
          </p:cNvSpPr>
          <p:nvPr>
            <p:ph sz="half" idx="1"/>
          </p:nvPr>
        </p:nvSpPr>
        <p:spPr>
          <a:xfrm>
            <a:off x="457200" y="1010094"/>
            <a:ext cx="4090988" cy="5116070"/>
          </a:xfrm>
        </p:spPr>
        <p:txBody>
          <a:bodyPr/>
          <a:lstStyle/>
          <a:p>
            <a:pPr eaLnBrk="1" hangingPunct="1"/>
            <a:r>
              <a:rPr lang="en-US" sz="2400" dirty="0" smtClean="0">
                <a:ea typeface="ＭＳ Ｐゴシック"/>
                <a:cs typeface="ＭＳ Ｐゴシック"/>
              </a:rPr>
              <a:t>Public Safety 911/ Emergency Operations and Data Center</a:t>
            </a:r>
          </a:p>
          <a:p>
            <a:pPr eaLnBrk="1" hangingPunct="1"/>
            <a:r>
              <a:rPr lang="en-US" sz="2400" dirty="0" err="1" smtClean="0">
                <a:ea typeface="ＭＳ Ｐゴシック"/>
                <a:cs typeface="ＭＳ Ｐゴシック"/>
              </a:rPr>
              <a:t>Pescadero</a:t>
            </a:r>
            <a:r>
              <a:rPr lang="en-US" sz="2400" dirty="0" smtClean="0">
                <a:ea typeface="ＭＳ Ｐゴシック"/>
                <a:cs typeface="ＭＳ Ｐゴシック"/>
              </a:rPr>
              <a:t> Fire Station</a:t>
            </a:r>
          </a:p>
          <a:p>
            <a:pPr eaLnBrk="1" hangingPunct="1"/>
            <a:r>
              <a:rPr lang="en-US" sz="2400" dirty="0" smtClean="0">
                <a:ea typeface="ＭＳ Ｐゴシック"/>
                <a:cs typeface="ＭＳ Ｐゴシック"/>
              </a:rPr>
              <a:t>Cordilleras Mental Health Facility</a:t>
            </a:r>
            <a:endParaRPr lang="en-US" sz="2400" dirty="0">
              <a:ea typeface="ＭＳ Ｐゴシック"/>
              <a:cs typeface="ＭＳ Ｐゴシック"/>
            </a:endParaRPr>
          </a:p>
          <a:p>
            <a:pPr eaLnBrk="1" hangingPunct="1"/>
            <a:r>
              <a:rPr lang="en-US" sz="2400" dirty="0" smtClean="0">
                <a:ea typeface="ＭＳ Ｐゴシック"/>
                <a:cs typeface="ＭＳ Ｐゴシック"/>
              </a:rPr>
              <a:t>Library improvements</a:t>
            </a:r>
          </a:p>
          <a:p>
            <a:pPr lvl="1" eaLnBrk="1" hangingPunct="1"/>
            <a:r>
              <a:rPr lang="en-US" sz="2000" dirty="0" smtClean="0">
                <a:ea typeface="ＭＳ Ｐゴシック"/>
                <a:cs typeface="ＭＳ Ｐゴシック"/>
              </a:rPr>
              <a:t>South San Francisco</a:t>
            </a:r>
          </a:p>
          <a:p>
            <a:pPr lvl="1" eaLnBrk="1" hangingPunct="1"/>
            <a:r>
              <a:rPr lang="en-US" sz="2000" dirty="0" smtClean="0">
                <a:ea typeface="ＭＳ Ｐゴシック"/>
              </a:rPr>
              <a:t>Daly City</a:t>
            </a:r>
          </a:p>
          <a:p>
            <a:pPr lvl="1" eaLnBrk="1" hangingPunct="1"/>
            <a:r>
              <a:rPr lang="en-US" sz="2000" dirty="0" smtClean="0">
                <a:ea typeface="ＭＳ Ｐゴシック"/>
                <a:cs typeface="ＭＳ Ｐゴシック"/>
              </a:rPr>
              <a:t>Half Moon Bay</a:t>
            </a:r>
          </a:p>
          <a:p>
            <a:pPr lvl="1" eaLnBrk="1" hangingPunct="1"/>
            <a:r>
              <a:rPr lang="en-US" sz="2000" dirty="0" smtClean="0">
                <a:ea typeface="ＭＳ Ｐゴシック"/>
              </a:rPr>
              <a:t>East Palo Alto</a:t>
            </a:r>
          </a:p>
          <a:p>
            <a:pPr lvl="1" eaLnBrk="1" hangingPunct="1"/>
            <a:r>
              <a:rPr lang="en-US" sz="2000" dirty="0" smtClean="0">
                <a:ea typeface="ＭＳ Ｐゴシック"/>
                <a:cs typeface="ＭＳ Ｐゴシック"/>
              </a:rPr>
              <a:t>North Fair Oaks</a:t>
            </a:r>
          </a:p>
          <a:p>
            <a:pPr lvl="1" eaLnBrk="1" hangingPunct="1"/>
            <a:r>
              <a:rPr lang="en-US" sz="2000" dirty="0" smtClean="0">
                <a:ea typeface="ＭＳ Ｐゴシック"/>
              </a:rPr>
              <a:t>Pacifica</a:t>
            </a:r>
            <a:endParaRPr lang="en-US" sz="2000" dirty="0" smtClean="0">
              <a:ea typeface="ＭＳ Ｐゴシック"/>
              <a:cs typeface="ＭＳ Ｐゴシック"/>
            </a:endParaRPr>
          </a:p>
        </p:txBody>
      </p:sp>
      <p:pic>
        <p:nvPicPr>
          <p:cNvPr id="35843" name="Picture 2" descr="C:\Users\dlee\Desktop\Library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91075" y="1689690"/>
            <a:ext cx="3652837" cy="2443163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2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4838" cy="11430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latin typeface="Arial" charset="0"/>
                <a:ea typeface="ＭＳ Ｐゴシック"/>
                <a:cs typeface="Arial" charset="0"/>
              </a:rPr>
              <a:t>			</a:t>
            </a:r>
            <a:r>
              <a:rPr lang="en-US" dirty="0">
                <a:latin typeface="Arial" charset="0"/>
                <a:ea typeface="ＭＳ Ｐゴシック"/>
                <a:cs typeface="Arial" charset="0"/>
              </a:rPr>
              <a:t> </a:t>
            </a:r>
            <a:r>
              <a:rPr lang="en-US" dirty="0" smtClean="0">
                <a:latin typeface="Arial" charset="0"/>
                <a:ea typeface="ＭＳ Ｐゴシック"/>
                <a:cs typeface="Arial" charset="0"/>
              </a:rPr>
              <a:t>   What’s Ahead</a:t>
            </a:r>
          </a:p>
        </p:txBody>
      </p:sp>
      <p:sp>
        <p:nvSpPr>
          <p:cNvPr id="18434" name="Content Placeholder 30"/>
          <p:cNvSpPr>
            <a:spLocks noGrp="1"/>
          </p:cNvSpPr>
          <p:nvPr>
            <p:ph idx="1"/>
          </p:nvPr>
        </p:nvSpPr>
        <p:spPr>
          <a:xfrm>
            <a:off x="531629" y="1851210"/>
            <a:ext cx="7899990" cy="3954167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/>
                <a:cs typeface="ＭＳ Ｐゴシック"/>
              </a:rPr>
              <a:t>Measure A logo to highlight projects in the community</a:t>
            </a:r>
          </a:p>
          <a:p>
            <a:pPr eaLnBrk="1" hangingPunct="1"/>
            <a:endParaRPr lang="en-US" sz="1000" dirty="0" smtClean="0">
              <a:ea typeface="ＭＳ Ｐゴシック"/>
              <a:cs typeface="ＭＳ Ｐゴシック"/>
            </a:endParaRPr>
          </a:p>
          <a:p>
            <a:pPr eaLnBrk="1" hangingPunct="1"/>
            <a:r>
              <a:rPr lang="en-US" dirty="0" smtClean="0">
                <a:ea typeface="ＭＳ Ｐゴシック"/>
                <a:cs typeface="ＭＳ Ｐゴシック"/>
              </a:rPr>
              <a:t>Website and dashboard re-design</a:t>
            </a:r>
          </a:p>
          <a:p>
            <a:pPr eaLnBrk="1" hangingPunct="1"/>
            <a:endParaRPr lang="en-US" sz="1200" dirty="0" smtClean="0">
              <a:ea typeface="ＭＳ Ｐゴシック"/>
              <a:cs typeface="ＭＳ Ｐゴシック"/>
            </a:endParaRPr>
          </a:p>
          <a:p>
            <a:pPr eaLnBrk="1" hangingPunct="1"/>
            <a:r>
              <a:rPr lang="en-US" dirty="0" smtClean="0">
                <a:ea typeface="ＭＳ Ｐゴシック"/>
                <a:cs typeface="ＭＳ Ｐゴシック"/>
              </a:rPr>
              <a:t>Next meeting of Oversight Committee: September 29, 2016</a:t>
            </a:r>
          </a:p>
        </p:txBody>
      </p:sp>
      <p:pic>
        <p:nvPicPr>
          <p:cNvPr id="18435" name="Picture 3" descr="L:\CMO\Logos\Measure A logo\SMC_MeasureA_Logo_WOR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500" y="325438"/>
            <a:ext cx="2727325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67142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itle 29"/>
          <p:cNvSpPr>
            <a:spLocks noGrp="1"/>
          </p:cNvSpPr>
          <p:nvPr>
            <p:ph type="title" idx="4294967295"/>
          </p:nvPr>
        </p:nvSpPr>
        <p:spPr>
          <a:xfrm>
            <a:off x="2203231" y="274638"/>
            <a:ext cx="6774082" cy="1143000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ea typeface="ＭＳ Ｐゴシック"/>
                <a:cs typeface="Arial" charset="0"/>
              </a:rPr>
              <a:t>Measure A </a:t>
            </a:r>
            <a:r>
              <a:rPr lang="en-US" b="1" dirty="0">
                <a:ea typeface="ＭＳ Ｐゴシック"/>
                <a:cs typeface="Arial" charset="0"/>
              </a:rPr>
              <a:t>Dashboard</a:t>
            </a:r>
            <a:br>
              <a:rPr lang="en-US" b="1" dirty="0">
                <a:ea typeface="ＭＳ Ｐゴシック"/>
                <a:cs typeface="Arial" charset="0"/>
              </a:rPr>
            </a:br>
            <a:r>
              <a:rPr lang="en-US" sz="2000" b="1" dirty="0">
                <a:ea typeface="ＭＳ Ｐゴシック"/>
                <a:cs typeface="Arial" charset="0"/>
                <a:hlinkClick r:id="rId3"/>
              </a:rPr>
              <a:t>https://</a:t>
            </a:r>
            <a:r>
              <a:rPr lang="en-US" sz="2000" b="1" dirty="0" smtClean="0">
                <a:ea typeface="ＭＳ Ｐゴシック"/>
                <a:cs typeface="Arial" charset="0"/>
                <a:hlinkClick r:id="rId3"/>
              </a:rPr>
              <a:t>performance.smcgov.org/measure-a</a:t>
            </a:r>
            <a:r>
              <a:rPr lang="en-US" sz="2000" b="1" dirty="0" smtClean="0">
                <a:ea typeface="ＭＳ Ｐゴシック"/>
                <a:cs typeface="Arial" charset="0"/>
              </a:rPr>
              <a:t> </a:t>
            </a:r>
          </a:p>
        </p:txBody>
      </p:sp>
      <p:pic>
        <p:nvPicPr>
          <p:cNvPr id="1026" name="Picture 2" descr="C:\Users\dlee\Desktop\Measure A dashboar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951" y="1318437"/>
            <a:ext cx="5184057" cy="472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:\CMO\Logos\Measure A logo\SMC_MeasureA_Logo_WORD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348" y="436165"/>
            <a:ext cx="2043743" cy="764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2"/>
          <p:cNvSpPr>
            <a:spLocks noGrp="1"/>
          </p:cNvSpPr>
          <p:nvPr>
            <p:ph type="title"/>
          </p:nvPr>
        </p:nvSpPr>
        <p:spPr>
          <a:xfrm>
            <a:off x="496888" y="244475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6000" b="1" dirty="0" smtClean="0">
                <a:ea typeface="ＭＳ Ｐゴシック"/>
              </a:rPr>
              <a:t>Thank You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Picture Placeholder 5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Rectangle 2"/>
          <p:cNvSpPr/>
          <p:nvPr/>
        </p:nvSpPr>
        <p:spPr>
          <a:xfrm>
            <a:off x="0" y="2557463"/>
            <a:ext cx="9144000" cy="1028700"/>
          </a:xfrm>
          <a:prstGeom prst="rect">
            <a:avLst/>
          </a:prstGeom>
          <a:solidFill>
            <a:srgbClr val="174C8D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9155" name="Picture 3" descr="SMC_Horiz_Lockup_Reverse_ColorSeal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2616200"/>
            <a:ext cx="7024687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2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4838" cy="1143000"/>
          </a:xfrm>
        </p:spPr>
        <p:txBody>
          <a:bodyPr/>
          <a:lstStyle/>
          <a:p>
            <a:pPr algn="r" eaLnBrk="1" hangingPunct="1"/>
            <a:r>
              <a:rPr lang="en-US" dirty="0" smtClean="0">
                <a:latin typeface="Arial" charset="0"/>
                <a:ea typeface="ＭＳ Ｐゴシック"/>
                <a:cs typeface="Arial" charset="0"/>
              </a:rPr>
              <a:t>			</a:t>
            </a:r>
            <a:r>
              <a:rPr lang="en-US" dirty="0">
                <a:latin typeface="Arial" charset="0"/>
                <a:ea typeface="ＭＳ Ｐゴシック"/>
                <a:cs typeface="Arial" charset="0"/>
              </a:rPr>
              <a:t> </a:t>
            </a:r>
            <a:r>
              <a:rPr lang="en-US" dirty="0" smtClean="0">
                <a:latin typeface="Arial" charset="0"/>
                <a:ea typeface="ＭＳ Ｐゴシック"/>
                <a:cs typeface="Arial" charset="0"/>
              </a:rPr>
              <a:t>   Oversight Committee </a:t>
            </a:r>
            <a:br>
              <a:rPr lang="en-US" dirty="0" smtClean="0">
                <a:latin typeface="Arial" charset="0"/>
                <a:ea typeface="ＭＳ Ｐゴシック"/>
                <a:cs typeface="Arial" charset="0"/>
              </a:rPr>
            </a:br>
            <a:r>
              <a:rPr lang="en-US" dirty="0" smtClean="0">
                <a:latin typeface="Arial" charset="0"/>
                <a:ea typeface="ＭＳ Ｐゴシック"/>
                <a:cs typeface="Arial" charset="0"/>
              </a:rPr>
              <a:t>Roles and Responsibilities</a:t>
            </a:r>
            <a:endParaRPr lang="en-US" dirty="0" smtClean="0">
              <a:latin typeface="Arial" charset="0"/>
              <a:ea typeface="ＭＳ Ｐゴシック"/>
              <a:cs typeface="Arial" charset="0"/>
            </a:endParaRPr>
          </a:p>
        </p:txBody>
      </p:sp>
      <p:sp>
        <p:nvSpPr>
          <p:cNvPr id="18434" name="Content Placeholder 30"/>
          <p:cNvSpPr>
            <a:spLocks noGrp="1"/>
          </p:cNvSpPr>
          <p:nvPr>
            <p:ph idx="1"/>
          </p:nvPr>
        </p:nvSpPr>
        <p:spPr>
          <a:xfrm>
            <a:off x="584791" y="1468438"/>
            <a:ext cx="8097247" cy="4347571"/>
          </a:xfrm>
        </p:spPr>
        <p:txBody>
          <a:bodyPr/>
          <a:lstStyle/>
          <a:p>
            <a:pPr eaLnBrk="1" hangingPunct="1"/>
            <a:r>
              <a:rPr lang="en-US" sz="2800" dirty="0" smtClean="0">
                <a:ea typeface="ＭＳ Ｐゴシック"/>
                <a:cs typeface="ＭＳ Ｐゴシック"/>
              </a:rPr>
              <a:t>Measure A half-cent sales tax passed in 2012 </a:t>
            </a:r>
            <a:endParaRPr lang="en-US" sz="2800" dirty="0" smtClean="0">
              <a:ea typeface="ＭＳ Ｐゴシック"/>
              <a:cs typeface="ＭＳ Ｐゴシック"/>
            </a:endParaRPr>
          </a:p>
          <a:p>
            <a:pPr eaLnBrk="1" hangingPunct="1"/>
            <a:endParaRPr lang="en-US" sz="1200" dirty="0" smtClean="0">
              <a:ea typeface="ＭＳ Ｐゴシック"/>
              <a:cs typeface="ＭＳ Ｐゴシック"/>
            </a:endParaRPr>
          </a:p>
          <a:p>
            <a:pPr eaLnBrk="1" hangingPunct="1"/>
            <a:r>
              <a:rPr lang="en-US" sz="2800" dirty="0" smtClean="0">
                <a:ea typeface="ＭＳ Ｐゴシック"/>
                <a:cs typeface="ＭＳ Ｐゴシック"/>
              </a:rPr>
              <a:t>Required appointment of oversight committee-- two residents appointed in each Board district</a:t>
            </a:r>
            <a:endParaRPr lang="en-US" sz="2800" dirty="0" smtClean="0">
              <a:ea typeface="ＭＳ Ｐゴシック"/>
              <a:cs typeface="ＭＳ Ｐゴシック"/>
            </a:endParaRPr>
          </a:p>
          <a:p>
            <a:pPr eaLnBrk="1" hangingPunct="1"/>
            <a:endParaRPr lang="en-US" sz="1200" dirty="0" smtClean="0">
              <a:ea typeface="ＭＳ Ｐゴシック"/>
              <a:cs typeface="ＭＳ Ｐゴシック"/>
            </a:endParaRPr>
          </a:p>
          <a:p>
            <a:pPr eaLnBrk="1" hangingPunct="1"/>
            <a:r>
              <a:rPr lang="en-US" sz="2800" dirty="0" smtClean="0">
                <a:ea typeface="ＭＳ Ｐゴシック"/>
                <a:cs typeface="ＭＳ Ｐゴシック"/>
              </a:rPr>
              <a:t>Committee performs annual audit of revenues</a:t>
            </a:r>
            <a:endParaRPr lang="en-US" sz="2800" dirty="0" smtClean="0">
              <a:ea typeface="ＭＳ Ｐゴシック"/>
              <a:cs typeface="ＭＳ Ｐゴシック"/>
            </a:endParaRPr>
          </a:p>
          <a:p>
            <a:pPr eaLnBrk="1" hangingPunct="1"/>
            <a:endParaRPr lang="en-US" sz="1200" dirty="0" smtClean="0">
              <a:ea typeface="ＭＳ Ｐゴシック"/>
              <a:cs typeface="ＭＳ Ｐゴシック"/>
            </a:endParaRPr>
          </a:p>
          <a:p>
            <a:pPr eaLnBrk="1" hangingPunct="1"/>
            <a:r>
              <a:rPr lang="en-US" sz="2800" dirty="0" smtClean="0">
                <a:ea typeface="ＭＳ Ｐゴシック"/>
                <a:cs typeface="ＭＳ Ｐゴシック"/>
              </a:rPr>
              <a:t>Also reviews spending and performance</a:t>
            </a:r>
          </a:p>
          <a:p>
            <a:pPr eaLnBrk="1" hangingPunct="1"/>
            <a:endParaRPr lang="en-US" sz="1200" dirty="0">
              <a:ea typeface="ＭＳ Ｐゴシック"/>
              <a:cs typeface="ＭＳ Ｐゴシック"/>
            </a:endParaRPr>
          </a:p>
          <a:p>
            <a:pPr eaLnBrk="1" hangingPunct="1"/>
            <a:r>
              <a:rPr lang="en-US" sz="2800" dirty="0" smtClean="0">
                <a:ea typeface="ＭＳ Ｐゴシック"/>
                <a:cs typeface="ＭＳ Ｐゴシック"/>
              </a:rPr>
              <a:t>Submits annual report to Board of Supervisors</a:t>
            </a:r>
            <a:endParaRPr lang="en-US" sz="2800" dirty="0" smtClean="0">
              <a:ea typeface="ＭＳ Ｐゴシック"/>
              <a:cs typeface="ＭＳ Ｐゴシック"/>
            </a:endParaRPr>
          </a:p>
        </p:txBody>
      </p:sp>
      <p:pic>
        <p:nvPicPr>
          <p:cNvPr id="18435" name="Picture 3" descr="L:\CMO\Logos\Measure A logo\SMC_MeasureA_Logo_WOR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500" y="325438"/>
            <a:ext cx="2727325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39118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2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4838" cy="11430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latin typeface="Arial" charset="0"/>
                <a:ea typeface="ＭＳ Ｐゴシック"/>
                <a:cs typeface="Arial" charset="0"/>
              </a:rPr>
              <a:t>			</a:t>
            </a:r>
            <a:r>
              <a:rPr lang="en-US" dirty="0">
                <a:latin typeface="Arial" charset="0"/>
                <a:ea typeface="ＭＳ Ｐゴシック"/>
                <a:cs typeface="Arial" charset="0"/>
              </a:rPr>
              <a:t> </a:t>
            </a:r>
            <a:r>
              <a:rPr lang="en-US" dirty="0" smtClean="0">
                <a:latin typeface="Arial" charset="0"/>
                <a:ea typeface="ＭＳ Ｐゴシック"/>
                <a:cs typeface="Arial" charset="0"/>
              </a:rPr>
              <a:t>   Oversight Committee </a:t>
            </a:r>
            <a:r>
              <a:rPr lang="en-US" smtClean="0">
                <a:latin typeface="Arial" charset="0"/>
                <a:ea typeface="ＭＳ Ｐゴシック"/>
                <a:cs typeface="Arial" charset="0"/>
              </a:rPr>
              <a:t/>
            </a:r>
            <a:br>
              <a:rPr lang="en-US" smtClean="0">
                <a:latin typeface="Arial" charset="0"/>
                <a:ea typeface="ＭＳ Ｐゴシック"/>
                <a:cs typeface="Arial" charset="0"/>
              </a:rPr>
            </a:br>
            <a:r>
              <a:rPr lang="en-US" smtClean="0">
                <a:latin typeface="Arial" charset="0"/>
                <a:ea typeface="ＭＳ Ｐゴシック"/>
                <a:cs typeface="Arial" charset="0"/>
              </a:rPr>
              <a:t>Process</a:t>
            </a:r>
            <a:endParaRPr lang="en-US" dirty="0" smtClean="0">
              <a:latin typeface="Arial" charset="0"/>
              <a:ea typeface="ＭＳ Ｐゴシック"/>
              <a:cs typeface="Arial" charset="0"/>
            </a:endParaRPr>
          </a:p>
        </p:txBody>
      </p:sp>
      <p:sp>
        <p:nvSpPr>
          <p:cNvPr id="18434" name="Content Placeholder 30"/>
          <p:cNvSpPr>
            <a:spLocks noGrp="1"/>
          </p:cNvSpPr>
          <p:nvPr>
            <p:ph idx="1"/>
          </p:nvPr>
        </p:nvSpPr>
        <p:spPr>
          <a:xfrm>
            <a:off x="584791" y="1468438"/>
            <a:ext cx="8097247" cy="4347571"/>
          </a:xfrm>
        </p:spPr>
        <p:txBody>
          <a:bodyPr/>
          <a:lstStyle/>
          <a:p>
            <a:pPr eaLnBrk="1" hangingPunct="1"/>
            <a:r>
              <a:rPr lang="en-US" sz="2800" dirty="0" smtClean="0">
                <a:ea typeface="ＭＳ Ｐゴシック"/>
                <a:cs typeface="ＭＳ Ｐゴシック"/>
              </a:rPr>
              <a:t>Met on December 3, 2015 to review audit of receipts and spending, performance report </a:t>
            </a:r>
          </a:p>
          <a:p>
            <a:pPr eaLnBrk="1" hangingPunct="1"/>
            <a:endParaRPr lang="en-US" sz="1200" dirty="0" smtClean="0">
              <a:ea typeface="ＭＳ Ｐゴシック"/>
              <a:cs typeface="ＭＳ Ｐゴシック"/>
            </a:endParaRPr>
          </a:p>
          <a:p>
            <a:pPr eaLnBrk="1" hangingPunct="1"/>
            <a:r>
              <a:rPr lang="en-US" sz="2800" dirty="0" smtClean="0">
                <a:ea typeface="ＭＳ Ｐゴシック"/>
                <a:cs typeface="ＭＳ Ｐゴシック"/>
              </a:rPr>
              <a:t>Created Performance Measures subcommittee which met in January 2016</a:t>
            </a:r>
          </a:p>
          <a:p>
            <a:pPr eaLnBrk="1" hangingPunct="1"/>
            <a:endParaRPr lang="en-US" sz="1200" dirty="0" smtClean="0">
              <a:ea typeface="ＭＳ Ｐゴシック"/>
              <a:cs typeface="ＭＳ Ｐゴシック"/>
            </a:endParaRPr>
          </a:p>
          <a:p>
            <a:pPr eaLnBrk="1" hangingPunct="1"/>
            <a:r>
              <a:rPr lang="en-US" sz="2800" dirty="0" smtClean="0">
                <a:ea typeface="ＭＳ Ｐゴシック"/>
                <a:cs typeface="ＭＳ Ｐゴシック"/>
              </a:rPr>
              <a:t>Staff incorporated performance measure recommendations in annual report</a:t>
            </a:r>
          </a:p>
          <a:p>
            <a:pPr eaLnBrk="1" hangingPunct="1"/>
            <a:endParaRPr lang="en-US" sz="1200" dirty="0" smtClean="0">
              <a:ea typeface="ＭＳ Ｐゴシック"/>
              <a:cs typeface="ＭＳ Ｐゴシック"/>
            </a:endParaRPr>
          </a:p>
          <a:p>
            <a:pPr eaLnBrk="1" hangingPunct="1"/>
            <a:r>
              <a:rPr lang="en-US" sz="2800" dirty="0" smtClean="0">
                <a:ea typeface="ＭＳ Ｐゴシック"/>
                <a:cs typeface="ＭＳ Ｐゴシック"/>
              </a:rPr>
              <a:t>Approved annual report for submittal to Board of Supervisors </a:t>
            </a:r>
          </a:p>
        </p:txBody>
      </p:sp>
      <p:pic>
        <p:nvPicPr>
          <p:cNvPr id="18435" name="Picture 3" descr="L:\CMO\Logos\Measure A logo\SMC_MeasureA_Logo_WOR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500" y="325438"/>
            <a:ext cx="2727325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77704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2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4838" cy="11430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latin typeface="Arial" charset="0"/>
                <a:ea typeface="ＭＳ Ｐゴシック"/>
                <a:cs typeface="Arial" charset="0"/>
              </a:rPr>
              <a:t>			</a:t>
            </a:r>
            <a:r>
              <a:rPr lang="en-US" dirty="0">
                <a:latin typeface="Arial" charset="0"/>
                <a:ea typeface="ＭＳ Ｐゴシック"/>
                <a:cs typeface="Arial" charset="0"/>
              </a:rPr>
              <a:t> </a:t>
            </a:r>
            <a:r>
              <a:rPr lang="en-US" dirty="0" smtClean="0">
                <a:latin typeface="Arial" charset="0"/>
                <a:ea typeface="ＭＳ Ｐゴシック"/>
                <a:cs typeface="Arial" charset="0"/>
              </a:rPr>
              <a:t>   </a:t>
            </a:r>
            <a:r>
              <a:rPr lang="en-US" dirty="0" smtClean="0">
                <a:latin typeface="Arial" charset="0"/>
                <a:ea typeface="ＭＳ Ｐゴシック"/>
                <a:cs typeface="Arial" charset="0"/>
              </a:rPr>
              <a:t>Annual Report Overview </a:t>
            </a:r>
            <a:r>
              <a:rPr lang="en-US" dirty="0" smtClean="0">
                <a:latin typeface="Arial" charset="0"/>
                <a:ea typeface="ＭＳ Ｐゴシック"/>
                <a:cs typeface="Arial" charset="0"/>
              </a:rPr>
              <a:t/>
            </a:r>
            <a:br>
              <a:rPr lang="en-US" dirty="0" smtClean="0">
                <a:latin typeface="Arial" charset="0"/>
                <a:ea typeface="ＭＳ Ｐゴシック"/>
                <a:cs typeface="Arial" charset="0"/>
              </a:rPr>
            </a:br>
            <a:r>
              <a:rPr lang="en-US" dirty="0" smtClean="0">
                <a:latin typeface="Arial" charset="0"/>
                <a:ea typeface="ＭＳ Ｐゴシック"/>
                <a:cs typeface="Arial" charset="0"/>
              </a:rPr>
              <a:t>             FY 2014-15</a:t>
            </a:r>
          </a:p>
        </p:txBody>
      </p:sp>
      <p:sp>
        <p:nvSpPr>
          <p:cNvPr id="18434" name="Content Placeholder 30"/>
          <p:cNvSpPr>
            <a:spLocks noGrp="1"/>
          </p:cNvSpPr>
          <p:nvPr>
            <p:ph idx="1"/>
          </p:nvPr>
        </p:nvSpPr>
        <p:spPr>
          <a:xfrm>
            <a:off x="839972" y="1624012"/>
            <a:ext cx="7570381" cy="4351485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/>
                <a:cs typeface="ＭＳ Ｐゴシック"/>
              </a:rPr>
              <a:t>Controller found no exceptions in audit of receipts and review of spending </a:t>
            </a:r>
            <a:endParaRPr lang="en-US" dirty="0" smtClean="0">
              <a:ea typeface="ＭＳ Ｐゴシック"/>
              <a:cs typeface="ＭＳ Ｐゴシック"/>
            </a:endParaRPr>
          </a:p>
          <a:p>
            <a:pPr eaLnBrk="1" hangingPunct="1"/>
            <a:endParaRPr lang="en-US" sz="1000" dirty="0" smtClean="0">
              <a:ea typeface="ＭＳ Ｐゴシック"/>
              <a:cs typeface="ＭＳ Ｐゴシック"/>
            </a:endParaRPr>
          </a:p>
          <a:p>
            <a:pPr eaLnBrk="1" hangingPunct="1"/>
            <a:r>
              <a:rPr lang="en-US" dirty="0" smtClean="0">
                <a:ea typeface="ＭＳ Ｐゴシック"/>
                <a:cs typeface="ＭＳ Ｐゴシック"/>
              </a:rPr>
              <a:t>66% of goals have been met or in progress</a:t>
            </a:r>
          </a:p>
          <a:p>
            <a:pPr eaLnBrk="1" hangingPunct="1"/>
            <a:endParaRPr lang="en-US" sz="1000" dirty="0" smtClean="0">
              <a:ea typeface="ＭＳ Ｐゴシック"/>
              <a:cs typeface="ＭＳ Ｐゴシック"/>
            </a:endParaRPr>
          </a:p>
          <a:p>
            <a:pPr eaLnBrk="1" hangingPunct="1"/>
            <a:r>
              <a:rPr lang="en-US" dirty="0" smtClean="0">
                <a:ea typeface="ＭＳ Ｐゴシック"/>
                <a:cs typeface="ＭＳ Ｐゴシック"/>
              </a:rPr>
              <a:t>Some initiatives </a:t>
            </a:r>
            <a:r>
              <a:rPr lang="en-US" dirty="0" smtClean="0">
                <a:ea typeface="ＭＳ Ｐゴシック"/>
                <a:cs typeface="ＭＳ Ｐゴシック"/>
              </a:rPr>
              <a:t>still developing data but mos</a:t>
            </a:r>
            <a:r>
              <a:rPr lang="en-US" dirty="0" smtClean="0">
                <a:ea typeface="ＭＳ Ｐゴシック"/>
                <a:cs typeface="ＭＳ Ｐゴシック"/>
              </a:rPr>
              <a:t>t now have data to track</a:t>
            </a:r>
            <a:endParaRPr lang="en-US" dirty="0" smtClean="0">
              <a:ea typeface="ＭＳ Ｐゴシック"/>
              <a:cs typeface="ＭＳ Ｐゴシック"/>
            </a:endParaRPr>
          </a:p>
          <a:p>
            <a:pPr eaLnBrk="1" hangingPunct="1"/>
            <a:endParaRPr lang="en-US" sz="1000" dirty="0" smtClean="0">
              <a:ea typeface="ＭＳ Ｐゴシック"/>
              <a:cs typeface="ＭＳ Ｐゴシック"/>
            </a:endParaRPr>
          </a:p>
          <a:p>
            <a:pPr eaLnBrk="1" hangingPunct="1"/>
            <a:r>
              <a:rPr lang="en-US" dirty="0" smtClean="0">
                <a:ea typeface="ＭＳ Ｐゴシック"/>
                <a:cs typeface="ＭＳ Ｐゴシック"/>
              </a:rPr>
              <a:t>Evaluations planned for future </a:t>
            </a:r>
            <a:r>
              <a:rPr lang="en-US" dirty="0" smtClean="0">
                <a:ea typeface="ＭＳ Ｐゴシック"/>
                <a:cs typeface="ＭＳ Ｐゴシック"/>
              </a:rPr>
              <a:t>funding</a:t>
            </a:r>
            <a:endParaRPr lang="en-US" dirty="0" smtClean="0">
              <a:ea typeface="ＭＳ Ｐゴシック"/>
              <a:cs typeface="ＭＳ Ｐゴシック"/>
            </a:endParaRPr>
          </a:p>
        </p:txBody>
      </p:sp>
      <p:pic>
        <p:nvPicPr>
          <p:cNvPr id="18435" name="Picture 3" descr="L:\CMO\Logos\Measure A logo\SMC_MeasureA_Logo_WOR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500" y="325438"/>
            <a:ext cx="2727325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Was Measure A Spent?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6648412"/>
              </p:ext>
            </p:extLst>
          </p:nvPr>
        </p:nvGraphicFramePr>
        <p:xfrm>
          <a:off x="1456660" y="1300679"/>
          <a:ext cx="623068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2661"/>
                <a:gridCol w="248801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Fiscal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Year 2014-15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Amounts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$13,588,188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Children and Youth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5,114,073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Transportation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5,030,338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Technology Infrastructure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4,696,824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Parks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2,924,610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Capital</a:t>
                      </a:r>
                      <a:r>
                        <a:rPr lang="en-US" sz="2400" baseline="0" dirty="0" smtClean="0"/>
                        <a:t> Improvements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1,921,772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Homelessness/Housing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1,656,064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Other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1,464,335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TOTAL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$36,396,204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90184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0395"/>
          </a:xfrm>
        </p:spPr>
        <p:txBody>
          <a:bodyPr/>
          <a:lstStyle/>
          <a:p>
            <a:pPr algn="ctr"/>
            <a:r>
              <a:rPr lang="en-US" dirty="0" smtClean="0"/>
              <a:t>How Was Measure A Spent?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1126087"/>
              </p:ext>
            </p:extLst>
          </p:nvPr>
        </p:nvGraphicFramePr>
        <p:xfrm>
          <a:off x="457200" y="925033"/>
          <a:ext cx="8229600" cy="48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64780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35"/>
          <p:cNvSpPr>
            <a:spLocks noGrp="1"/>
          </p:cNvSpPr>
          <p:nvPr>
            <p:ph type="title"/>
          </p:nvPr>
        </p:nvSpPr>
        <p:spPr>
          <a:xfrm>
            <a:off x="457200" y="26582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latin typeface="Arial" charset="0"/>
                <a:ea typeface="ＭＳ Ｐゴシック"/>
                <a:cs typeface="Arial" charset="0"/>
              </a:rPr>
              <a:t>Health Services</a:t>
            </a:r>
          </a:p>
        </p:txBody>
      </p:sp>
      <p:sp>
        <p:nvSpPr>
          <p:cNvPr id="27650" name="Content Placeholder 36"/>
          <p:cNvSpPr>
            <a:spLocks noGrp="1"/>
          </p:cNvSpPr>
          <p:nvPr>
            <p:ph sz="half" idx="1"/>
          </p:nvPr>
        </p:nvSpPr>
        <p:spPr>
          <a:xfrm>
            <a:off x="457200" y="935665"/>
            <a:ext cx="6060558" cy="5190499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/>
                <a:cs typeface="ＭＳ Ｐゴシック"/>
              </a:rPr>
              <a:t>Services maintained for low-income patients in north county</a:t>
            </a:r>
          </a:p>
          <a:p>
            <a:pPr eaLnBrk="1" hangingPunct="1"/>
            <a:endParaRPr lang="en-US" sz="1000" dirty="0" smtClean="0">
              <a:ea typeface="ＭＳ Ｐゴシック"/>
              <a:cs typeface="ＭＳ Ｐゴシック"/>
            </a:endParaRPr>
          </a:p>
          <a:p>
            <a:pPr eaLnBrk="1" hangingPunct="1"/>
            <a:r>
              <a:rPr lang="en-US" dirty="0" smtClean="0">
                <a:ea typeface="ＭＳ Ｐゴシック"/>
                <a:cs typeface="ＭＳ Ｐゴシック"/>
              </a:rPr>
              <a:t>283 or 70% mentally ill people admitted to jail on misdemeanor charges released within 6 days</a:t>
            </a:r>
          </a:p>
          <a:p>
            <a:pPr eaLnBrk="1" hangingPunct="1"/>
            <a:endParaRPr lang="en-US" sz="1000" dirty="0" smtClean="0">
              <a:ea typeface="ＭＳ Ｐゴシック"/>
              <a:cs typeface="ＭＳ Ｐゴシック"/>
            </a:endParaRPr>
          </a:p>
          <a:p>
            <a:pPr eaLnBrk="1" hangingPunct="1"/>
            <a:r>
              <a:rPr lang="en-US" dirty="0" smtClean="0">
                <a:ea typeface="ＭＳ Ｐゴシック"/>
                <a:cs typeface="ＭＳ Ｐゴシック"/>
              </a:rPr>
              <a:t>Mental health respite center to be completed in 2016</a:t>
            </a:r>
          </a:p>
          <a:p>
            <a:pPr eaLnBrk="1" hangingPunct="1"/>
            <a:endParaRPr lang="en-US" sz="1000" dirty="0" smtClean="0">
              <a:ea typeface="ＭＳ Ｐゴシック"/>
              <a:cs typeface="ＭＳ Ｐゴシック"/>
            </a:endParaRPr>
          </a:p>
          <a:p>
            <a:pPr eaLnBrk="1" hangingPunct="1"/>
            <a:r>
              <a:rPr lang="en-US" dirty="0" err="1" smtClean="0">
                <a:ea typeface="ＭＳ Ｐゴシック"/>
                <a:cs typeface="ＭＳ Ｐゴシック"/>
              </a:rPr>
              <a:t>Coastside</a:t>
            </a:r>
            <a:r>
              <a:rPr lang="en-US" dirty="0" smtClean="0">
                <a:ea typeface="ＭＳ Ｐゴシック"/>
                <a:cs typeface="ＭＳ Ｐゴシック"/>
              </a:rPr>
              <a:t> medical services (</a:t>
            </a:r>
            <a:r>
              <a:rPr lang="en-US" dirty="0" err="1" smtClean="0">
                <a:ea typeface="ＭＳ Ｐゴシック"/>
                <a:cs typeface="ＭＳ Ｐゴシック"/>
              </a:rPr>
              <a:t>Pescadero</a:t>
            </a:r>
            <a:r>
              <a:rPr lang="en-US" dirty="0" smtClean="0">
                <a:ea typeface="ＭＳ Ｐゴシック"/>
                <a:cs typeface="ＭＳ Ｐゴシック"/>
              </a:rPr>
              <a:t> clinic at Puente) </a:t>
            </a:r>
          </a:p>
        </p:txBody>
      </p:sp>
      <p:pic>
        <p:nvPicPr>
          <p:cNvPr id="27651" name="Picture 2" descr="L:\CMO\Performance Measurement Dashboards and Reports\Shared Vision\Photos\Healthy and Safe\black-life-expectanc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943059" y="1819275"/>
            <a:ext cx="2053303" cy="1512535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35"/>
          <p:cNvSpPr>
            <a:spLocks noGrp="1"/>
          </p:cNvSpPr>
          <p:nvPr>
            <p:ph type="title"/>
          </p:nvPr>
        </p:nvSpPr>
        <p:spPr>
          <a:xfrm>
            <a:off x="528638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latin typeface="Arial" charset="0"/>
                <a:ea typeface="ＭＳ Ｐゴシック"/>
                <a:cs typeface="Arial" charset="0"/>
              </a:rPr>
              <a:t>Children and Youth</a:t>
            </a:r>
          </a:p>
        </p:txBody>
      </p:sp>
      <p:sp>
        <p:nvSpPr>
          <p:cNvPr id="31746" name="Content Placeholder 36"/>
          <p:cNvSpPr>
            <a:spLocks noGrp="1"/>
          </p:cNvSpPr>
          <p:nvPr>
            <p:ph sz="half" idx="1"/>
          </p:nvPr>
        </p:nvSpPr>
        <p:spPr>
          <a:xfrm>
            <a:off x="457199" y="1041991"/>
            <a:ext cx="4550735" cy="5084173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/>
                <a:cs typeface="ＭＳ Ｐゴシック"/>
              </a:rPr>
              <a:t>Big Lift – 4 school districts selected for 800 preschool slots</a:t>
            </a:r>
          </a:p>
          <a:p>
            <a:pPr lvl="1" eaLnBrk="1" hangingPunct="1"/>
            <a:r>
              <a:rPr lang="en-US" dirty="0" smtClean="0">
                <a:ea typeface="ＭＳ Ｐゴシック"/>
              </a:rPr>
              <a:t>Cabrillo Unified</a:t>
            </a:r>
          </a:p>
          <a:p>
            <a:pPr lvl="1" eaLnBrk="1" hangingPunct="1"/>
            <a:r>
              <a:rPr lang="en-US" dirty="0" smtClean="0">
                <a:ea typeface="ＭＳ Ｐゴシック"/>
                <a:cs typeface="ＭＳ Ｐゴシック"/>
              </a:rPr>
              <a:t>La Honda-</a:t>
            </a:r>
            <a:r>
              <a:rPr lang="en-US" dirty="0" err="1" smtClean="0">
                <a:ea typeface="ＭＳ Ｐゴシック"/>
                <a:cs typeface="ＭＳ Ｐゴシック"/>
              </a:rPr>
              <a:t>Pescadero</a:t>
            </a:r>
            <a:endParaRPr lang="en-US" dirty="0" smtClean="0">
              <a:ea typeface="ＭＳ Ｐゴシック"/>
              <a:cs typeface="ＭＳ Ｐゴシック"/>
            </a:endParaRPr>
          </a:p>
          <a:p>
            <a:pPr lvl="1" eaLnBrk="1" hangingPunct="1"/>
            <a:r>
              <a:rPr lang="en-US" dirty="0" smtClean="0">
                <a:ea typeface="ＭＳ Ｐゴシック"/>
              </a:rPr>
              <a:t>Jefferson Elementary</a:t>
            </a:r>
          </a:p>
          <a:p>
            <a:pPr lvl="1" eaLnBrk="1" hangingPunct="1"/>
            <a:r>
              <a:rPr lang="en-US" dirty="0" smtClean="0">
                <a:ea typeface="ＭＳ Ｐゴシック"/>
                <a:cs typeface="ＭＳ Ｐゴシック"/>
              </a:rPr>
              <a:t>South San Francisco</a:t>
            </a:r>
          </a:p>
          <a:p>
            <a:pPr eaLnBrk="1" hangingPunct="1"/>
            <a:r>
              <a:rPr lang="en-US" dirty="0" smtClean="0">
                <a:ea typeface="ＭＳ Ｐゴシック"/>
                <a:cs typeface="ＭＳ Ｐゴシック"/>
              </a:rPr>
              <a:t>Library Summer Learning Camps at 7 locations – 300 children retained literacy skills </a:t>
            </a:r>
          </a:p>
        </p:txBody>
      </p:sp>
      <p:pic>
        <p:nvPicPr>
          <p:cNvPr id="6" name="Picture 2" descr="C:\Users\dlee\Desktop\Library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6768" y="1785383"/>
            <a:ext cx="3652837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35"/>
          <p:cNvSpPr>
            <a:spLocks noGrp="1"/>
          </p:cNvSpPr>
          <p:nvPr>
            <p:ph type="title"/>
          </p:nvPr>
        </p:nvSpPr>
        <p:spPr>
          <a:xfrm>
            <a:off x="528637" y="-101009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latin typeface="Arial" charset="0"/>
                <a:ea typeface="ＭＳ Ｐゴシック"/>
                <a:cs typeface="Arial" charset="0"/>
              </a:rPr>
              <a:t>Youth Mental Health at Schools</a:t>
            </a:r>
          </a:p>
        </p:txBody>
      </p:sp>
      <p:sp>
        <p:nvSpPr>
          <p:cNvPr id="31746" name="Content Placeholder 36"/>
          <p:cNvSpPr>
            <a:spLocks noGrp="1"/>
          </p:cNvSpPr>
          <p:nvPr>
            <p:ph sz="half" idx="1"/>
          </p:nvPr>
        </p:nvSpPr>
        <p:spPr>
          <a:xfrm>
            <a:off x="148856" y="1041991"/>
            <a:ext cx="5475765" cy="5084173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/>
                <a:cs typeface="ＭＳ Ｐゴシック"/>
              </a:rPr>
              <a:t>Parenting Project – 339 parents graduated with 87% reporting fewer attendance problems for their children</a:t>
            </a:r>
          </a:p>
          <a:p>
            <a:pPr eaLnBrk="1" hangingPunct="1"/>
            <a:endParaRPr lang="en-US" sz="1000" dirty="0" smtClean="0">
              <a:ea typeface="ＭＳ Ｐゴシック"/>
              <a:cs typeface="ＭＳ Ｐゴシック"/>
            </a:endParaRPr>
          </a:p>
          <a:p>
            <a:pPr eaLnBrk="1" hangingPunct="1"/>
            <a:r>
              <a:rPr lang="en-US" dirty="0" smtClean="0">
                <a:ea typeface="ＭＳ Ｐゴシック"/>
                <a:cs typeface="ＭＳ Ｐゴシック"/>
              </a:rPr>
              <a:t>917 individuals certified in Youth Mental Health First Aid with 92% reporting increased ability to recognize signs of mental illness </a:t>
            </a:r>
          </a:p>
        </p:txBody>
      </p:sp>
      <p:pic>
        <p:nvPicPr>
          <p:cNvPr id="7" name="Picture 2" descr="L:\CMO\Performance Measurement Dashboards and Reports\Shared Vision\Photos\Prosperous Community\Third grade studen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624622" y="1862138"/>
            <a:ext cx="3133615" cy="2698750"/>
          </a:xfrm>
        </p:spPr>
      </p:pic>
    </p:spTree>
    <p:extLst>
      <p:ext uri="{BB962C8B-B14F-4D97-AF65-F5344CB8AC3E}">
        <p14:creationId xmlns:p14="http://schemas.microsoft.com/office/powerpoint/2010/main" val="1234733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6792</TotalTime>
  <Words>495</Words>
  <Application>Microsoft Macintosh PowerPoint</Application>
  <PresentationFormat>On-screen Show (4:3)</PresentationFormat>
  <Paragraphs>126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(Headings)</vt:lpstr>
      <vt:lpstr>ＭＳ Ｐゴシック</vt:lpstr>
      <vt:lpstr>Office Theme</vt:lpstr>
      <vt:lpstr>1_Office Theme</vt:lpstr>
      <vt:lpstr>PowerPoint Presentation</vt:lpstr>
      <vt:lpstr>       Oversight Committee  Roles and Responsibilities</vt:lpstr>
      <vt:lpstr>       Oversight Committee  Process</vt:lpstr>
      <vt:lpstr>       Annual Report Overview               FY 2014-15</vt:lpstr>
      <vt:lpstr>How Was Measure A Spent?</vt:lpstr>
      <vt:lpstr>How Was Measure A Spent?</vt:lpstr>
      <vt:lpstr>Health Services</vt:lpstr>
      <vt:lpstr>Children and Youth</vt:lpstr>
      <vt:lpstr>Youth Mental Health at Schools</vt:lpstr>
      <vt:lpstr>Homelessness/Housing</vt:lpstr>
      <vt:lpstr>Parks</vt:lpstr>
      <vt:lpstr>Transportation – Paratransit Services</vt:lpstr>
      <vt:lpstr>Technology Infrastructure</vt:lpstr>
      <vt:lpstr>Capital Improvements in progress</vt:lpstr>
      <vt:lpstr>       What’s Ahead</vt:lpstr>
      <vt:lpstr>Measure A Dashboard https://performance.smcgov.org/measure-a </vt:lpstr>
      <vt:lpstr>Thank You</vt:lpstr>
      <vt:lpstr>PowerPoint Presentation</vt:lpstr>
    </vt:vector>
  </TitlesOfParts>
  <Company>Cartwright Design Studio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Georgann Cartwright</dc:creator>
  <cp:lastModifiedBy>Reyna Farrales</cp:lastModifiedBy>
  <cp:revision>435</cp:revision>
  <cp:lastPrinted>2015-12-03T22:45:45Z</cp:lastPrinted>
  <dcterms:created xsi:type="dcterms:W3CDTF">2014-03-27T20:42:26Z</dcterms:created>
  <dcterms:modified xsi:type="dcterms:W3CDTF">2016-02-23T16:14:46Z</dcterms:modified>
</cp:coreProperties>
</file>